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mb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DF6FE-0908-4B35-880E-6AD5AE218A18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86E0B-533C-4016-9B98-05F6143AC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comb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SGGSJ GOVT.COLLEGE</a:t>
            </a:r>
            <a:r>
              <a:rPr lang="en-US" sz="80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80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80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80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80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INPUT DEVICES</a:t>
            </a:r>
            <a:endParaRPr lang="en-US" sz="8000" dirty="0">
              <a:ln w="18415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600" y="4419600"/>
            <a:ext cx="6400800" cy="1752600"/>
          </a:xfrm>
        </p:spPr>
        <p:txBody>
          <a:bodyPr/>
          <a:lstStyle/>
          <a:p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(BCA / PGDCA)</a:t>
            </a:r>
          </a:p>
          <a:p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US" dirty="0"/>
          </a:p>
        </p:txBody>
      </p:sp>
    </p:spTree>
  </p:cSld>
  <p:clrMapOvr>
    <a:masterClrMapping/>
  </p:clrMapOvr>
  <p:transition spd="med">
    <p:comb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en-US" dirty="0" smtClean="0"/>
              <a:t>An</a:t>
            </a:r>
            <a:r>
              <a:rPr lang="en-US" dirty="0"/>
              <a:t> </a:t>
            </a:r>
            <a:r>
              <a:rPr lang="en-US" b="1" dirty="0"/>
              <a:t>input device</a:t>
            </a:r>
            <a:r>
              <a:rPr lang="en-US" dirty="0"/>
              <a:t> is a piece of equipment used to provide data and control signals to an information processing system, such as a computer or information appliance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Examples of input devices include keyboards, mouse, scanners, cameras, joysticks, and microphones.</a:t>
            </a:r>
          </a:p>
        </p:txBody>
      </p:sp>
    </p:spTree>
  </p:cSld>
  <p:clrMapOvr>
    <a:masterClrMapping/>
  </p:clrMapOvr>
  <p:transition spd="med">
    <p:comb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KEY</a:t>
            </a:r>
            <a:r>
              <a:rPr lang="en-US" b="1" spc="-40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US" b="1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BOARD</a:t>
            </a:r>
            <a:r>
              <a:rPr lang="en-US" dirty="0" smtClean="0">
                <a:latin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lang="en-US" sz="3200" dirty="0" smtClean="0">
              <a:latin typeface="Times New Roman"/>
              <a:cs typeface="Times New Roman"/>
            </a:endParaRPr>
          </a:p>
          <a:p>
            <a:pPr marL="12700" marR="293370">
              <a:lnSpc>
                <a:spcPct val="110000"/>
              </a:lnSpc>
              <a:spcBef>
                <a:spcPts val="5"/>
              </a:spcBef>
            </a:pPr>
            <a:r>
              <a:rPr lang="en-US" spc="-5" dirty="0" smtClean="0">
                <a:latin typeface="Times New Roman"/>
                <a:cs typeface="Times New Roman"/>
              </a:rPr>
              <a:t>The keyboard</a:t>
            </a:r>
            <a:r>
              <a:rPr lang="en-US" dirty="0" smtClean="0">
                <a:latin typeface="Times New Roman"/>
                <a:cs typeface="Times New Roman"/>
              </a:rPr>
              <a:t> is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the</a:t>
            </a:r>
            <a:r>
              <a:rPr lang="en-US" spc="-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most </a:t>
            </a:r>
            <a:r>
              <a:rPr lang="en-US" spc="-5" dirty="0" smtClean="0">
                <a:latin typeface="Times New Roman"/>
                <a:cs typeface="Times New Roman"/>
              </a:rPr>
              <a:t>common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and</a:t>
            </a:r>
            <a:r>
              <a:rPr lang="en-US" dirty="0" smtClean="0">
                <a:latin typeface="Times New Roman"/>
                <a:cs typeface="Times New Roman"/>
              </a:rPr>
              <a:t> widely</a:t>
            </a:r>
            <a:r>
              <a:rPr lang="en-US" spc="-2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used input </a:t>
            </a:r>
            <a:r>
              <a:rPr lang="en-US" spc="-5" dirty="0" smtClean="0">
                <a:latin typeface="Times New Roman"/>
                <a:cs typeface="Times New Roman"/>
              </a:rPr>
              <a:t>device.</a:t>
            </a:r>
            <a:r>
              <a:rPr lang="en-US" spc="15" dirty="0" smtClean="0">
                <a:latin typeface="Times New Roman"/>
                <a:cs typeface="Times New Roman"/>
              </a:rPr>
              <a:t> </a:t>
            </a:r>
            <a:r>
              <a:rPr lang="en-US" spc="-10" dirty="0" smtClean="0">
                <a:latin typeface="Times New Roman"/>
                <a:cs typeface="Times New Roman"/>
              </a:rPr>
              <a:t>It</a:t>
            </a:r>
            <a:r>
              <a:rPr lang="en-US" dirty="0" smtClean="0">
                <a:latin typeface="Times New Roman"/>
                <a:cs typeface="Times New Roman"/>
              </a:rPr>
              <a:t> is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made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up of buttons </a:t>
            </a:r>
            <a:r>
              <a:rPr lang="en-US" spc="-28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called</a:t>
            </a:r>
            <a:r>
              <a:rPr lang="en-US" spc="1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'keys'.</a:t>
            </a:r>
            <a:r>
              <a:rPr lang="en-US" dirty="0" smtClean="0">
                <a:latin typeface="Times New Roman"/>
                <a:cs typeface="Times New Roman"/>
              </a:rPr>
              <a:t> The</a:t>
            </a:r>
            <a:r>
              <a:rPr lang="en-US" spc="-5" dirty="0" smtClean="0">
                <a:latin typeface="Times New Roman"/>
                <a:cs typeface="Times New Roman"/>
              </a:rPr>
              <a:t> keys</a:t>
            </a:r>
            <a:r>
              <a:rPr lang="en-US" dirty="0" smtClean="0">
                <a:latin typeface="Times New Roman"/>
                <a:cs typeface="Times New Roman"/>
              </a:rPr>
              <a:t> are</a:t>
            </a:r>
            <a:r>
              <a:rPr lang="en-US" spc="-5" dirty="0" smtClean="0">
                <a:latin typeface="Times New Roman"/>
                <a:cs typeface="Times New Roman"/>
              </a:rPr>
              <a:t> arranged</a:t>
            </a:r>
            <a:r>
              <a:rPr lang="en-US" dirty="0" smtClean="0">
                <a:latin typeface="Times New Roman"/>
                <a:cs typeface="Times New Roman"/>
              </a:rPr>
              <a:t> into </a:t>
            </a:r>
            <a:r>
              <a:rPr lang="en-US" spc="-5" dirty="0" smtClean="0">
                <a:latin typeface="Times New Roman"/>
                <a:cs typeface="Times New Roman"/>
              </a:rPr>
              <a:t>sections:</a:t>
            </a:r>
            <a:endParaRPr lang="en-US" dirty="0" smtClean="0">
              <a:latin typeface="Times New Roman"/>
              <a:cs typeface="Times New Roman"/>
            </a:endParaRPr>
          </a:p>
          <a:p>
            <a:pPr marL="104139" indent="-91440">
              <a:spcBef>
                <a:spcPts val="140"/>
              </a:spcBef>
              <a:tabLst>
                <a:tab pos="104139" algn="l"/>
              </a:tabLst>
            </a:pPr>
            <a:r>
              <a:rPr lang="en-US" spc="-5" dirty="0" smtClean="0">
                <a:latin typeface="Times New Roman"/>
                <a:cs typeface="Times New Roman"/>
              </a:rPr>
              <a:t>Alphabet</a:t>
            </a:r>
            <a:r>
              <a:rPr lang="en-US" spc="-3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keys</a:t>
            </a:r>
            <a:endParaRPr lang="en-US" dirty="0" smtClean="0">
              <a:latin typeface="Times New Roman"/>
              <a:cs typeface="Times New Roman"/>
            </a:endParaRPr>
          </a:p>
          <a:p>
            <a:pPr marL="104139" indent="-91440">
              <a:spcBef>
                <a:spcPts val="145"/>
              </a:spcBef>
              <a:tabLst>
                <a:tab pos="104139" algn="l"/>
              </a:tabLst>
            </a:pPr>
            <a:r>
              <a:rPr lang="en-US" spc="-5" dirty="0" smtClean="0">
                <a:latin typeface="Times New Roman"/>
                <a:cs typeface="Times New Roman"/>
              </a:rPr>
              <a:t>Function</a:t>
            </a:r>
            <a:r>
              <a:rPr lang="en-US" spc="-1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or </a:t>
            </a:r>
            <a:r>
              <a:rPr lang="en-US" spc="-5" dirty="0" smtClean="0">
                <a:latin typeface="Times New Roman"/>
                <a:cs typeface="Times New Roman"/>
              </a:rPr>
              <a:t>F</a:t>
            </a:r>
            <a:r>
              <a:rPr lang="en-US" spc="-2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keys (F1,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F2,</a:t>
            </a:r>
            <a:r>
              <a:rPr lang="en-US" spc="-1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F3)</a:t>
            </a:r>
          </a:p>
          <a:p>
            <a:pPr marL="104139" indent="-91440">
              <a:spcBef>
                <a:spcPts val="155"/>
              </a:spcBef>
              <a:tabLst>
                <a:tab pos="104139" algn="l"/>
              </a:tabLst>
            </a:pPr>
            <a:r>
              <a:rPr lang="en-US" spc="-5" dirty="0" smtClean="0">
                <a:latin typeface="Times New Roman"/>
                <a:cs typeface="Times New Roman"/>
              </a:rPr>
              <a:t>Numeric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keys</a:t>
            </a:r>
            <a:r>
              <a:rPr lang="en-US" spc="1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(one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set</a:t>
            </a:r>
            <a:r>
              <a:rPr lang="en-US" spc="1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above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the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alphabet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keys</a:t>
            </a:r>
            <a:r>
              <a:rPr lang="en-US" spc="1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and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a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numeric</a:t>
            </a:r>
            <a:r>
              <a:rPr lang="en-US" dirty="0" smtClean="0">
                <a:latin typeface="Times New Roman"/>
                <a:cs typeface="Times New Roman"/>
              </a:rPr>
              <a:t> keypad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on</a:t>
            </a:r>
            <a:r>
              <a:rPr lang="en-US" spc="1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the </a:t>
            </a:r>
            <a:r>
              <a:rPr lang="en-US" spc="-5" dirty="0" smtClean="0">
                <a:latin typeface="Times New Roman"/>
                <a:cs typeface="Times New Roman"/>
              </a:rPr>
              <a:t>right)</a:t>
            </a:r>
            <a:endParaRPr lang="en-US" dirty="0" smtClean="0">
              <a:latin typeface="Times New Roman"/>
              <a:cs typeface="Times New Roman"/>
            </a:endParaRPr>
          </a:p>
          <a:p>
            <a:pPr marL="104139" indent="-91440">
              <a:spcBef>
                <a:spcPts val="145"/>
              </a:spcBef>
              <a:tabLst>
                <a:tab pos="104139" algn="l"/>
              </a:tabLst>
            </a:pPr>
            <a:r>
              <a:rPr lang="en-US" spc="-5" dirty="0" smtClean="0">
                <a:latin typeface="Times New Roman"/>
                <a:cs typeface="Times New Roman"/>
              </a:rPr>
              <a:t>Arrow</a:t>
            </a:r>
            <a:r>
              <a:rPr lang="en-US" spc="-4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keys</a:t>
            </a:r>
            <a:endParaRPr lang="en-US" dirty="0" smtClean="0">
              <a:latin typeface="Times New Roman"/>
              <a:cs typeface="Times New Roman"/>
            </a:endParaRPr>
          </a:p>
          <a:p>
            <a:pPr marL="104139" indent="-91440">
              <a:spcBef>
                <a:spcPts val="145"/>
              </a:spcBef>
              <a:tabLst>
                <a:tab pos="104139" algn="l"/>
              </a:tabLst>
            </a:pPr>
            <a:r>
              <a:rPr lang="en-US" spc="-5" dirty="0" smtClean="0">
                <a:latin typeface="Times New Roman"/>
                <a:cs typeface="Times New Roman"/>
              </a:rPr>
              <a:t>Command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10" dirty="0" smtClean="0">
                <a:latin typeface="Times New Roman"/>
                <a:cs typeface="Times New Roman"/>
              </a:rPr>
              <a:t>keys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(insert,</a:t>
            </a:r>
            <a:r>
              <a:rPr lang="en-US" spc="1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delete,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home,</a:t>
            </a:r>
            <a:r>
              <a:rPr lang="en-US" spc="1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end,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page</a:t>
            </a:r>
            <a:r>
              <a:rPr lang="en-US" dirty="0" smtClean="0">
                <a:latin typeface="Times New Roman"/>
                <a:cs typeface="Times New Roman"/>
              </a:rPr>
              <a:t> up/down)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comb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MOUSE</a:t>
            </a:r>
            <a:r>
              <a:rPr lang="en-US" dirty="0" smtClean="0">
                <a:latin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lang="en-US" sz="2300" dirty="0" smtClean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0200"/>
              </a:lnSpc>
              <a:spcBef>
                <a:spcPts val="5"/>
              </a:spcBef>
            </a:pPr>
            <a:r>
              <a:rPr lang="en-US" sz="2300" dirty="0" smtClean="0">
                <a:latin typeface="Times New Roman"/>
                <a:cs typeface="Times New Roman"/>
              </a:rPr>
              <a:t>Mouse is a </a:t>
            </a:r>
            <a:r>
              <a:rPr lang="en-US" sz="2300" spc="-5" dirty="0" smtClean="0">
                <a:latin typeface="Times New Roman"/>
                <a:cs typeface="Times New Roman"/>
              </a:rPr>
              <a:t>device that controls </a:t>
            </a:r>
            <a:r>
              <a:rPr lang="en-US" sz="2300" dirty="0" smtClean="0">
                <a:latin typeface="Times New Roman"/>
                <a:cs typeface="Times New Roman"/>
              </a:rPr>
              <a:t>the </a:t>
            </a:r>
            <a:r>
              <a:rPr lang="en-US" sz="2300" spc="-5" dirty="0" smtClean="0">
                <a:latin typeface="Times New Roman"/>
                <a:cs typeface="Times New Roman"/>
              </a:rPr>
              <a:t>movement </a:t>
            </a:r>
            <a:r>
              <a:rPr lang="en-US" sz="2300" dirty="0" smtClean="0">
                <a:latin typeface="Times New Roman"/>
                <a:cs typeface="Times New Roman"/>
              </a:rPr>
              <a:t>of </a:t>
            </a:r>
            <a:r>
              <a:rPr lang="en-US" sz="2300" spc="-5" dirty="0" smtClean="0">
                <a:latin typeface="Times New Roman"/>
                <a:cs typeface="Times New Roman"/>
              </a:rPr>
              <a:t>the cursor </a:t>
            </a:r>
            <a:r>
              <a:rPr lang="en-US" sz="2300" dirty="0" smtClean="0">
                <a:latin typeface="Times New Roman"/>
                <a:cs typeface="Times New Roman"/>
              </a:rPr>
              <a:t>or </a:t>
            </a:r>
            <a:r>
              <a:rPr lang="en-US" sz="2300" spc="-5" dirty="0" smtClean="0">
                <a:latin typeface="Times New Roman"/>
                <a:cs typeface="Times New Roman"/>
              </a:rPr>
              <a:t>pointer </a:t>
            </a:r>
            <a:r>
              <a:rPr lang="en-US" sz="2300" dirty="0" smtClean="0">
                <a:latin typeface="Times New Roman"/>
                <a:cs typeface="Times New Roman"/>
              </a:rPr>
              <a:t>on a </a:t>
            </a:r>
            <a:r>
              <a:rPr lang="en-US" sz="2300" spc="-5" dirty="0" err="1" smtClean="0">
                <a:latin typeface="Times New Roman"/>
                <a:cs typeface="Times New Roman"/>
              </a:rPr>
              <a:t>displayscreen</a:t>
            </a:r>
            <a:r>
              <a:rPr lang="en-US" sz="2300" spc="-5" dirty="0" smtClean="0">
                <a:latin typeface="Times New Roman"/>
                <a:cs typeface="Times New Roman"/>
              </a:rPr>
              <a:t>. </a:t>
            </a:r>
          </a:p>
          <a:p>
            <a:pPr marL="12700" marR="6350" algn="just">
              <a:lnSpc>
                <a:spcPct val="110200"/>
              </a:lnSpc>
              <a:spcBef>
                <a:spcPts val="5"/>
              </a:spcBef>
            </a:pPr>
            <a:r>
              <a:rPr lang="en-US" sz="2300" spc="-10" dirty="0" smtClean="0">
                <a:latin typeface="Times New Roman"/>
                <a:cs typeface="Times New Roman"/>
              </a:rPr>
              <a:t>It </a:t>
            </a:r>
            <a:r>
              <a:rPr lang="en-US" sz="2300" dirty="0" smtClean="0">
                <a:latin typeface="Times New Roman"/>
                <a:cs typeface="Times New Roman"/>
              </a:rPr>
              <a:t>is </a:t>
            </a:r>
            <a:r>
              <a:rPr lang="en-US" sz="2300" spc="5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a</a:t>
            </a:r>
            <a:r>
              <a:rPr lang="en-US" sz="2300" spc="4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small</a:t>
            </a:r>
            <a:r>
              <a:rPr lang="en-US" sz="2300" spc="5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object</a:t>
            </a:r>
            <a:r>
              <a:rPr lang="en-US" sz="2300" spc="75" dirty="0" smtClean="0">
                <a:latin typeface="Times New Roman"/>
                <a:cs typeface="Times New Roman"/>
              </a:rPr>
              <a:t> </a:t>
            </a:r>
            <a:r>
              <a:rPr lang="en-US" sz="2300" spc="-10" dirty="0" smtClean="0">
                <a:latin typeface="Times New Roman"/>
                <a:cs typeface="Times New Roman"/>
              </a:rPr>
              <a:t>you</a:t>
            </a:r>
            <a:r>
              <a:rPr lang="en-US" sz="2300" spc="5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can</a:t>
            </a:r>
            <a:r>
              <a:rPr lang="en-US" sz="2300" spc="55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roll</a:t>
            </a:r>
            <a:r>
              <a:rPr lang="en-US" sz="2300" spc="5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along</a:t>
            </a:r>
            <a:r>
              <a:rPr lang="en-US" sz="2300" spc="35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a</a:t>
            </a:r>
            <a:r>
              <a:rPr lang="en-US" sz="2300" spc="5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hard</a:t>
            </a:r>
            <a:r>
              <a:rPr lang="en-US" sz="2300" spc="6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and</a:t>
            </a:r>
            <a:r>
              <a:rPr lang="en-US" sz="2300" spc="5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flat</a:t>
            </a:r>
            <a:r>
              <a:rPr lang="en-US" sz="2300" spc="5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surface.</a:t>
            </a:r>
            <a:r>
              <a:rPr lang="en-US" sz="2300" spc="5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As</a:t>
            </a:r>
            <a:r>
              <a:rPr lang="en-US" sz="2300" spc="7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err="1" smtClean="0">
                <a:latin typeface="Times New Roman"/>
                <a:cs typeface="Times New Roman"/>
              </a:rPr>
              <a:t>youmove</a:t>
            </a:r>
            <a:r>
              <a:rPr lang="en-US" sz="2300" spc="6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the</a:t>
            </a:r>
            <a:r>
              <a:rPr lang="en-US" sz="2300" spc="5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mouse,</a:t>
            </a:r>
            <a:r>
              <a:rPr lang="en-US" sz="2300" spc="5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the</a:t>
            </a:r>
            <a:r>
              <a:rPr lang="en-US" sz="2300" spc="4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pointer </a:t>
            </a:r>
            <a:r>
              <a:rPr lang="en-US" sz="2300" spc="-285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on the display screen </a:t>
            </a:r>
            <a:r>
              <a:rPr lang="en-US" sz="2300" spc="-5" dirty="0" smtClean="0">
                <a:latin typeface="Times New Roman"/>
                <a:cs typeface="Times New Roman"/>
              </a:rPr>
              <a:t>moves </a:t>
            </a:r>
            <a:r>
              <a:rPr lang="en-US" sz="2300" dirty="0" smtClean="0">
                <a:latin typeface="Times New Roman"/>
                <a:cs typeface="Times New Roman"/>
              </a:rPr>
              <a:t>in the </a:t>
            </a:r>
            <a:r>
              <a:rPr lang="en-US" sz="2300" spc="-5" dirty="0" smtClean="0">
                <a:latin typeface="Times New Roman"/>
                <a:cs typeface="Times New Roman"/>
              </a:rPr>
              <a:t>same direction.</a:t>
            </a:r>
          </a:p>
          <a:p>
            <a:pPr marL="12700" marR="6350" algn="just">
              <a:lnSpc>
                <a:spcPct val="110200"/>
              </a:lnSpc>
              <a:spcBef>
                <a:spcPts val="5"/>
              </a:spcBef>
            </a:pPr>
            <a:r>
              <a:rPr lang="en-US" sz="2300" spc="-5" dirty="0" smtClean="0">
                <a:latin typeface="Times New Roman"/>
                <a:cs typeface="Times New Roman"/>
              </a:rPr>
              <a:t>Mouse contains at least </a:t>
            </a:r>
            <a:r>
              <a:rPr lang="en-US" sz="2300" dirty="0" smtClean="0">
                <a:latin typeface="Times New Roman"/>
                <a:cs typeface="Times New Roman"/>
              </a:rPr>
              <a:t>one button </a:t>
            </a:r>
            <a:r>
              <a:rPr lang="en-US" sz="2300" spc="-5" dirty="0" smtClean="0">
                <a:latin typeface="Times New Roman"/>
                <a:cs typeface="Times New Roman"/>
              </a:rPr>
              <a:t>and </a:t>
            </a:r>
            <a:r>
              <a:rPr lang="en-US" sz="230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sometimes as </a:t>
            </a:r>
            <a:r>
              <a:rPr lang="en-US" sz="2300" dirty="0" smtClean="0">
                <a:latin typeface="Times New Roman"/>
                <a:cs typeface="Times New Roman"/>
              </a:rPr>
              <a:t>many </a:t>
            </a:r>
            <a:r>
              <a:rPr lang="en-US" sz="2300" spc="-5" dirty="0" smtClean="0">
                <a:latin typeface="Times New Roman"/>
                <a:cs typeface="Times New Roman"/>
              </a:rPr>
              <a:t>as three, which </a:t>
            </a:r>
            <a:r>
              <a:rPr lang="en-US" sz="2300" spc="-5" dirty="0" err="1" smtClean="0">
                <a:latin typeface="Times New Roman"/>
                <a:cs typeface="Times New Roman"/>
              </a:rPr>
              <a:t>havedifferent</a:t>
            </a:r>
            <a:r>
              <a:rPr lang="en-US" sz="2300" spc="-5" dirty="0" smtClean="0">
                <a:latin typeface="Times New Roman"/>
                <a:cs typeface="Times New Roman"/>
              </a:rPr>
              <a:t> functions depending </a:t>
            </a:r>
            <a:r>
              <a:rPr lang="en-US" sz="2300" spc="5" dirty="0" smtClean="0">
                <a:latin typeface="Times New Roman"/>
                <a:cs typeface="Times New Roman"/>
              </a:rPr>
              <a:t>on </a:t>
            </a:r>
            <a:r>
              <a:rPr lang="en-US" sz="2300" spc="-5" dirty="0" smtClean="0">
                <a:latin typeface="Times New Roman"/>
                <a:cs typeface="Times New Roman"/>
              </a:rPr>
              <a:t>what program </a:t>
            </a:r>
            <a:r>
              <a:rPr lang="en-US" sz="2300" dirty="0" smtClean="0">
                <a:latin typeface="Times New Roman"/>
                <a:cs typeface="Times New Roman"/>
              </a:rPr>
              <a:t>is </a:t>
            </a:r>
            <a:r>
              <a:rPr lang="en-US" sz="2300" spc="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running.</a:t>
            </a:r>
            <a:endParaRPr lang="en-US" sz="23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en-US" sz="2300" dirty="0" smtClean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10400"/>
              </a:lnSpc>
            </a:pPr>
            <a:r>
              <a:rPr lang="en-US" sz="2300" spc="-5" dirty="0" smtClean="0">
                <a:latin typeface="Times New Roman"/>
                <a:cs typeface="Times New Roman"/>
              </a:rPr>
              <a:t>The</a:t>
            </a:r>
            <a:r>
              <a:rPr lang="en-US" sz="2300" spc="15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mouse</a:t>
            </a:r>
            <a:r>
              <a:rPr lang="en-US" sz="2300" spc="15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is</a:t>
            </a:r>
            <a:r>
              <a:rPr lang="en-US" sz="2300" spc="155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a</a:t>
            </a:r>
            <a:r>
              <a:rPr lang="en-US" sz="2300" spc="15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small</a:t>
            </a:r>
            <a:r>
              <a:rPr lang="en-US" sz="2300" spc="16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device</a:t>
            </a:r>
            <a:r>
              <a:rPr lang="en-US" sz="2300" spc="15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used</a:t>
            </a:r>
            <a:r>
              <a:rPr lang="en-US" sz="2300" spc="155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to</a:t>
            </a:r>
            <a:r>
              <a:rPr lang="en-US" sz="2300" spc="15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point</a:t>
            </a:r>
            <a:r>
              <a:rPr lang="en-US" sz="2300" spc="16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to</a:t>
            </a:r>
            <a:r>
              <a:rPr lang="en-US" sz="2300" spc="15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a</a:t>
            </a:r>
            <a:r>
              <a:rPr lang="en-US" sz="2300" spc="16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particular</a:t>
            </a:r>
            <a:r>
              <a:rPr lang="en-US" sz="2300" spc="15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place</a:t>
            </a:r>
            <a:r>
              <a:rPr lang="en-US" sz="2300" spc="155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on</a:t>
            </a:r>
            <a:r>
              <a:rPr lang="en-US" sz="2300" spc="15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the</a:t>
            </a:r>
            <a:r>
              <a:rPr lang="en-US" sz="2300" spc="16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screen</a:t>
            </a:r>
            <a:r>
              <a:rPr lang="en-US" sz="2300" spc="16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err="1" smtClean="0">
                <a:latin typeface="Times New Roman"/>
                <a:cs typeface="Times New Roman"/>
              </a:rPr>
              <a:t>andselect</a:t>
            </a:r>
            <a:r>
              <a:rPr lang="en-US" sz="2300" spc="160" dirty="0" smtClean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in </a:t>
            </a:r>
            <a:r>
              <a:rPr lang="en-US" sz="2300" spc="-29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order </a:t>
            </a:r>
            <a:r>
              <a:rPr lang="en-US" sz="2300" dirty="0" smtClean="0">
                <a:latin typeface="Times New Roman"/>
                <a:cs typeface="Times New Roman"/>
              </a:rPr>
              <a:t>to perform one </a:t>
            </a:r>
            <a:r>
              <a:rPr lang="en-US" sz="2300" spc="5" dirty="0" smtClean="0">
                <a:latin typeface="Times New Roman"/>
                <a:cs typeface="Times New Roman"/>
              </a:rPr>
              <a:t>or </a:t>
            </a:r>
            <a:r>
              <a:rPr lang="en-US" sz="2300" spc="-5" dirty="0" smtClean="0">
                <a:latin typeface="Times New Roman"/>
                <a:cs typeface="Times New Roman"/>
              </a:rPr>
              <a:t>more actions. </a:t>
            </a:r>
            <a:r>
              <a:rPr lang="en-US" sz="2300" spc="-15" dirty="0" smtClean="0">
                <a:latin typeface="Times New Roman"/>
                <a:cs typeface="Times New Roman"/>
              </a:rPr>
              <a:t>It </a:t>
            </a:r>
            <a:r>
              <a:rPr lang="en-US" sz="2300" spc="-5" dirty="0" smtClean="0">
                <a:latin typeface="Times New Roman"/>
                <a:cs typeface="Times New Roman"/>
              </a:rPr>
              <a:t>can </a:t>
            </a:r>
            <a:r>
              <a:rPr lang="en-US" sz="2300" dirty="0" smtClean="0">
                <a:latin typeface="Times New Roman"/>
                <a:cs typeface="Times New Roman"/>
              </a:rPr>
              <a:t>be used to select </a:t>
            </a:r>
            <a:r>
              <a:rPr lang="en-US" sz="2300" spc="-5" dirty="0" smtClean="0">
                <a:latin typeface="Times New Roman"/>
                <a:cs typeface="Times New Roman"/>
              </a:rPr>
              <a:t>menu </a:t>
            </a:r>
            <a:r>
              <a:rPr lang="en-US" sz="2300" dirty="0" smtClean="0">
                <a:latin typeface="Times New Roman"/>
                <a:cs typeface="Times New Roman"/>
              </a:rPr>
              <a:t>commands, size </a:t>
            </a:r>
            <a:r>
              <a:rPr lang="en-US" sz="2300" spc="-5" dirty="0" smtClean="0">
                <a:latin typeface="Times New Roman"/>
                <a:cs typeface="Times New Roman"/>
              </a:rPr>
              <a:t>windows, </a:t>
            </a:r>
            <a:r>
              <a:rPr lang="en-US" sz="2300" spc="-285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start programs</a:t>
            </a:r>
            <a:r>
              <a:rPr lang="en-US" sz="2300" dirty="0" smtClean="0">
                <a:latin typeface="Times New Roman"/>
                <a:cs typeface="Times New Roman"/>
              </a:rPr>
              <a:t> </a:t>
            </a:r>
            <a:r>
              <a:rPr lang="en-US" sz="2300" spc="-5" dirty="0" smtClean="0">
                <a:latin typeface="Times New Roman"/>
                <a:cs typeface="Times New Roman"/>
              </a:rPr>
              <a:t>etc.</a:t>
            </a:r>
            <a:endParaRPr lang="en-US" sz="2300" dirty="0" smtClean="0">
              <a:latin typeface="Times New Roman"/>
              <a:cs typeface="Times New Roman"/>
            </a:endParaRPr>
          </a:p>
          <a:p>
            <a:endParaRPr lang="en-US" sz="2300" dirty="0"/>
          </a:p>
        </p:txBody>
      </p:sp>
    </p:spTree>
  </p:cSld>
  <p:clrMapOvr>
    <a:masterClrMapping/>
  </p:clrMapOvr>
  <p:transition spd="med">
    <p:comb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Joystick</a:t>
            </a:r>
            <a:r>
              <a:rPr lang="en-US" dirty="0" smtClean="0">
                <a:latin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15"/>
              </a:spcBef>
              <a:buNone/>
            </a:pPr>
            <a:endParaRPr lang="en-US" sz="3600" dirty="0" smtClean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200"/>
              </a:lnSpc>
            </a:pP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A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joystick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is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used as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a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personal computer peripheral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or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general control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device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consisting </a:t>
            </a:r>
            <a:r>
              <a:rPr lang="en-US" dirty="0" err="1" smtClean="0">
                <a:solidFill>
                  <a:srgbClr val="231F1F"/>
                </a:solidFill>
                <a:latin typeface="Times New Roman"/>
                <a:cs typeface="Times New Roman"/>
              </a:rPr>
              <a:t>ofa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hand-held stick that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pivots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about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the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base and steers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the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screen cursor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around. </a:t>
            </a:r>
          </a:p>
          <a:p>
            <a:pPr marL="12700" marR="5080" algn="just">
              <a:lnSpc>
                <a:spcPct val="110200"/>
              </a:lnSpc>
            </a:pP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Most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joysticks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are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two-dimensional,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having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two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axes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of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movement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(similar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to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a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mouse),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but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three- </a:t>
            </a:r>
            <a:r>
              <a:rPr lang="en-US" spc="1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dimensional joysticks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do exist. </a:t>
            </a:r>
          </a:p>
          <a:p>
            <a:pPr marL="12700" marR="5080" algn="just">
              <a:lnSpc>
                <a:spcPct val="110200"/>
              </a:lnSpc>
            </a:pP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A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joystick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is generally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configured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so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that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moving the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stick left </a:t>
            </a:r>
            <a:r>
              <a:rPr lang="en-US" spc="-28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or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right signals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movement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along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the X-axis,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and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moving it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forward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(up) or back (down) 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signals movement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along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the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Y-axis.</a:t>
            </a: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</p:cSld>
  <p:clrMapOvr>
    <a:masterClrMapping/>
  </p:clrMapOvr>
  <p:transition spd="med">
    <p:comb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OCR:</a:t>
            </a:r>
            <a:r>
              <a:rPr lang="en-US" dirty="0" smtClean="0">
                <a:latin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endParaRPr lang="en-US" sz="3600" dirty="0" smtClean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300"/>
              </a:lnSpc>
            </a:pPr>
            <a:r>
              <a:rPr lang="en-US" i="1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Optical</a:t>
            </a:r>
            <a:r>
              <a:rPr lang="en-US" i="1" spc="7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i="1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Character</a:t>
            </a:r>
            <a:r>
              <a:rPr lang="en-US" i="1" spc="7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i="1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Recognition</a:t>
            </a:r>
            <a:r>
              <a:rPr lang="en-US" i="1" spc="6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i="1" dirty="0" smtClean="0">
                <a:solidFill>
                  <a:srgbClr val="231F1F"/>
                </a:solidFill>
                <a:latin typeface="Times New Roman"/>
                <a:cs typeface="Times New Roman"/>
              </a:rPr>
              <a:t>(OCR)</a:t>
            </a:r>
            <a:r>
              <a:rPr lang="en-US" i="1" spc="6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software’s</a:t>
            </a:r>
            <a:r>
              <a:rPr lang="en-US" spc="7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are</a:t>
            </a:r>
            <a:r>
              <a:rPr lang="en-US" spc="6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intelligent</a:t>
            </a:r>
            <a:r>
              <a:rPr lang="en-US" spc="7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programs</a:t>
            </a:r>
            <a:r>
              <a:rPr lang="en-US" spc="7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which</a:t>
            </a:r>
            <a:r>
              <a:rPr lang="en-US" spc="7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can</a:t>
            </a:r>
            <a:r>
              <a:rPr lang="en-US" spc="6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convert </a:t>
            </a:r>
            <a:r>
              <a:rPr lang="en-US" spc="-28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a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scanned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page of text into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editable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text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either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into a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plain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text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file,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a Word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document 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or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even 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an Excel spreadsheet which can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be easily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edited. </a:t>
            </a:r>
          </a:p>
          <a:p>
            <a:pPr marL="12700" marR="5080" algn="just">
              <a:lnSpc>
                <a:spcPct val="110300"/>
              </a:lnSpc>
            </a:pP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OCR can also 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be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used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to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scan and recognize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printed,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typewritten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or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even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handwritten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text.</a:t>
            </a:r>
            <a:endParaRPr lang="en-US" dirty="0" smtClean="0">
              <a:latin typeface="Times New Roman"/>
              <a:cs typeface="Times New Roman"/>
            </a:endParaRPr>
          </a:p>
          <a:p>
            <a:pPr marL="12700" marR="6350" indent="38100" algn="just">
              <a:lnSpc>
                <a:spcPct val="110400"/>
              </a:lnSpc>
              <a:spcBef>
                <a:spcPts val="5"/>
              </a:spcBef>
            </a:pP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The OCR software requires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a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raster image as an</a:t>
            </a:r>
            <a:r>
              <a:rPr lang="en-US" spc="29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input,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which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may be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an</a:t>
            </a:r>
            <a:r>
              <a:rPr lang="en-US" spc="290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existing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image file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or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an image transferred from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a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scanner. </a:t>
            </a:r>
          </a:p>
          <a:p>
            <a:pPr marL="12700" marR="6350" indent="38100" algn="just">
              <a:lnSpc>
                <a:spcPct val="110400"/>
              </a:lnSpc>
              <a:spcBef>
                <a:spcPts val="5"/>
              </a:spcBef>
            </a:pP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OCR analyzes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the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image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to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find blocks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of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image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information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that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resemble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possible text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fields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and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creates</a:t>
            </a:r>
            <a:r>
              <a:rPr lang="en-US" spc="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an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index</a:t>
            </a:r>
            <a:r>
              <a:rPr lang="en-US" spc="1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231F1F"/>
                </a:solidFill>
                <a:latin typeface="Times New Roman"/>
                <a:cs typeface="Times New Roman"/>
              </a:rPr>
              <a:t>of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such</a:t>
            </a:r>
            <a:r>
              <a:rPr lang="en-US" spc="15" dirty="0" smtClean="0">
                <a:solidFill>
                  <a:srgbClr val="231F1F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231F1F"/>
                </a:solidFill>
                <a:latin typeface="Times New Roman"/>
                <a:cs typeface="Times New Roman"/>
              </a:rPr>
              <a:t>areas.</a:t>
            </a: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</p:cSld>
  <p:clrMapOvr>
    <a:masterClrMapping/>
  </p:clrMapOvr>
  <p:transition spd="med">
    <p:comb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>
                <a:latin typeface="Times New Roman"/>
                <a:cs typeface="Times New Roman"/>
              </a:rPr>
              <a:t>B</a:t>
            </a:r>
            <a:r>
              <a:rPr lang="en-US" spc="-5" dirty="0" smtClean="0">
                <a:latin typeface="Times New Roman"/>
                <a:cs typeface="Times New Roman"/>
              </a:rPr>
              <a:t>arcode </a:t>
            </a:r>
            <a:r>
              <a:rPr lang="en-US" dirty="0" smtClean="0">
                <a:latin typeface="Times New Roman"/>
                <a:cs typeface="Times New Roman"/>
              </a:rPr>
              <a:t>reader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lang="en-US" sz="3600" dirty="0" smtClean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300"/>
              </a:lnSpc>
            </a:pPr>
            <a:r>
              <a:rPr lang="en-US" dirty="0" smtClean="0">
                <a:latin typeface="Times New Roman"/>
                <a:cs typeface="Times New Roman"/>
              </a:rPr>
              <a:t>A </a:t>
            </a:r>
            <a:r>
              <a:rPr lang="en-US" spc="-5" dirty="0" smtClean="0">
                <a:latin typeface="Times New Roman"/>
                <a:cs typeface="Times New Roman"/>
              </a:rPr>
              <a:t>barcode </a:t>
            </a:r>
            <a:r>
              <a:rPr lang="en-US" dirty="0" smtClean="0">
                <a:latin typeface="Times New Roman"/>
                <a:cs typeface="Times New Roman"/>
              </a:rPr>
              <a:t>reader is </a:t>
            </a:r>
            <a:r>
              <a:rPr lang="en-US" spc="-5" dirty="0" smtClean="0">
                <a:latin typeface="Times New Roman"/>
                <a:cs typeface="Times New Roman"/>
              </a:rPr>
              <a:t>an electronic </a:t>
            </a:r>
            <a:r>
              <a:rPr lang="en-US" dirty="0" smtClean="0">
                <a:latin typeface="Times New Roman"/>
                <a:cs typeface="Times New Roman"/>
              </a:rPr>
              <a:t>device </a:t>
            </a:r>
            <a:r>
              <a:rPr lang="en-US" spc="-5" dirty="0" smtClean="0">
                <a:latin typeface="Times New Roman"/>
                <a:cs typeface="Times New Roman"/>
              </a:rPr>
              <a:t>which </a:t>
            </a:r>
            <a:r>
              <a:rPr lang="en-US" dirty="0" smtClean="0">
                <a:latin typeface="Times New Roman"/>
                <a:cs typeface="Times New Roman"/>
              </a:rPr>
              <a:t>is </a:t>
            </a:r>
            <a:r>
              <a:rPr lang="en-US" spc="-5" dirty="0" smtClean="0">
                <a:latin typeface="Times New Roman"/>
                <a:cs typeface="Times New Roman"/>
              </a:rPr>
              <a:t>used </a:t>
            </a:r>
            <a:r>
              <a:rPr lang="en-US" dirty="0" smtClean="0">
                <a:latin typeface="Times New Roman"/>
                <a:cs typeface="Times New Roman"/>
              </a:rPr>
              <a:t>to </a:t>
            </a:r>
            <a:r>
              <a:rPr lang="en-US" spc="-5" dirty="0" smtClean="0">
                <a:latin typeface="Times New Roman"/>
                <a:cs typeface="Times New Roman"/>
              </a:rPr>
              <a:t>read printed barcodes. </a:t>
            </a:r>
          </a:p>
          <a:p>
            <a:pPr marL="12700" marR="5080" algn="just">
              <a:lnSpc>
                <a:spcPct val="110300"/>
              </a:lnSpc>
            </a:pPr>
            <a:r>
              <a:rPr lang="en-US" spc="-5" dirty="0" smtClean="0">
                <a:latin typeface="Times New Roman"/>
                <a:cs typeface="Times New Roman"/>
              </a:rPr>
              <a:t>Barcodes 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represent alphanumeric data which </a:t>
            </a:r>
            <a:r>
              <a:rPr lang="en-US" dirty="0" smtClean="0">
                <a:latin typeface="Times New Roman"/>
                <a:cs typeface="Times New Roman"/>
              </a:rPr>
              <a:t>is a </a:t>
            </a:r>
            <a:r>
              <a:rPr lang="en-US" spc="-5" dirty="0" smtClean="0">
                <a:latin typeface="Times New Roman"/>
                <a:cs typeface="Times New Roman"/>
              </a:rPr>
              <a:t>combination </a:t>
            </a:r>
            <a:r>
              <a:rPr lang="en-US" dirty="0" smtClean="0">
                <a:latin typeface="Times New Roman"/>
                <a:cs typeface="Times New Roman"/>
              </a:rPr>
              <a:t>of </a:t>
            </a:r>
            <a:r>
              <a:rPr lang="en-US" spc="-5" dirty="0" smtClean="0">
                <a:latin typeface="Times New Roman"/>
                <a:cs typeface="Times New Roman"/>
              </a:rPr>
              <a:t>vertical lines </a:t>
            </a:r>
            <a:r>
              <a:rPr lang="en-US" dirty="0" smtClean="0">
                <a:latin typeface="Times New Roman"/>
                <a:cs typeface="Times New Roman"/>
              </a:rPr>
              <a:t>(bars) </a:t>
            </a:r>
            <a:r>
              <a:rPr lang="en-US" spc="-5" dirty="0" smtClean="0">
                <a:latin typeface="Times New Roman"/>
                <a:cs typeface="Times New Roman"/>
              </a:rPr>
              <a:t>that </a:t>
            </a:r>
            <a:r>
              <a:rPr lang="en-US" dirty="0" smtClean="0">
                <a:latin typeface="Times New Roman"/>
                <a:cs typeface="Times New Roman"/>
              </a:rPr>
              <a:t>vary in </a:t>
            </a:r>
            <a:r>
              <a:rPr lang="en-US" spc="-5" dirty="0" smtClean="0">
                <a:latin typeface="Times New Roman"/>
                <a:cs typeface="Times New Roman"/>
              </a:rPr>
              <a:t>width 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and length. </a:t>
            </a:r>
          </a:p>
          <a:p>
            <a:pPr marL="12700" marR="5080" algn="just">
              <a:lnSpc>
                <a:spcPct val="110300"/>
              </a:lnSpc>
            </a:pPr>
            <a:r>
              <a:rPr lang="en-US" spc="-10" dirty="0" smtClean="0">
                <a:latin typeface="Times New Roman"/>
                <a:cs typeface="Times New Roman"/>
              </a:rPr>
              <a:t>It </a:t>
            </a:r>
            <a:r>
              <a:rPr lang="en-US" dirty="0" smtClean="0">
                <a:latin typeface="Times New Roman"/>
                <a:cs typeface="Times New Roman"/>
              </a:rPr>
              <a:t>is a </a:t>
            </a:r>
            <a:r>
              <a:rPr lang="en-US" spc="-5" dirty="0" smtClean="0">
                <a:latin typeface="Times New Roman"/>
                <a:cs typeface="Times New Roman"/>
              </a:rPr>
              <a:t>fast </a:t>
            </a:r>
            <a:r>
              <a:rPr lang="en-US" dirty="0" smtClean="0">
                <a:latin typeface="Times New Roman"/>
                <a:cs typeface="Times New Roman"/>
              </a:rPr>
              <a:t>and </a:t>
            </a:r>
            <a:r>
              <a:rPr lang="en-US" spc="-5" dirty="0" smtClean="0">
                <a:latin typeface="Times New Roman"/>
                <a:cs typeface="Times New Roman"/>
              </a:rPr>
              <a:t>effective </a:t>
            </a:r>
            <a:r>
              <a:rPr lang="en-US" spc="5" dirty="0" smtClean="0">
                <a:latin typeface="Times New Roman"/>
                <a:cs typeface="Times New Roman"/>
              </a:rPr>
              <a:t>way </a:t>
            </a:r>
            <a:r>
              <a:rPr lang="en-US" dirty="0" smtClean="0">
                <a:latin typeface="Times New Roman"/>
                <a:cs typeface="Times New Roman"/>
              </a:rPr>
              <a:t>to input </a:t>
            </a:r>
            <a:r>
              <a:rPr lang="en-US" spc="-5" dirty="0" smtClean="0">
                <a:latin typeface="Times New Roman"/>
                <a:cs typeface="Times New Roman"/>
              </a:rPr>
              <a:t>data. </a:t>
            </a:r>
          </a:p>
          <a:p>
            <a:pPr marL="12700" marR="5080" algn="just">
              <a:lnSpc>
                <a:spcPct val="110300"/>
              </a:lnSpc>
            </a:pPr>
            <a:r>
              <a:rPr lang="en-US" dirty="0" smtClean="0">
                <a:latin typeface="Times New Roman"/>
                <a:cs typeface="Times New Roman"/>
              </a:rPr>
              <a:t>A </a:t>
            </a:r>
            <a:r>
              <a:rPr lang="en-US" spc="-5" dirty="0" smtClean="0">
                <a:latin typeface="Times New Roman"/>
                <a:cs typeface="Times New Roman"/>
              </a:rPr>
              <a:t>Barcode reader </a:t>
            </a:r>
            <a:r>
              <a:rPr lang="en-US" dirty="0" smtClean="0">
                <a:latin typeface="Times New Roman"/>
                <a:cs typeface="Times New Roman"/>
              </a:rPr>
              <a:t>uses a laser beam to 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read</a:t>
            </a:r>
            <a:r>
              <a:rPr lang="en-US" dirty="0" smtClean="0">
                <a:latin typeface="Times New Roman"/>
                <a:cs typeface="Times New Roman"/>
              </a:rPr>
              <a:t> the</a:t>
            </a:r>
            <a:r>
              <a:rPr lang="en-US" spc="-5" dirty="0" smtClean="0">
                <a:latin typeface="Times New Roman"/>
                <a:cs typeface="Times New Roman"/>
              </a:rPr>
              <a:t> series</a:t>
            </a:r>
            <a:r>
              <a:rPr lang="en-US" dirty="0" smtClean="0">
                <a:latin typeface="Times New Roman"/>
                <a:cs typeface="Times New Roman"/>
              </a:rPr>
              <a:t> of</a:t>
            </a:r>
            <a:r>
              <a:rPr lang="en-US" spc="-5" dirty="0" smtClean="0">
                <a:latin typeface="Times New Roman"/>
                <a:cs typeface="Times New Roman"/>
              </a:rPr>
              <a:t> thick</a:t>
            </a:r>
            <a:r>
              <a:rPr lang="en-US" spc="1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and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thin </a:t>
            </a:r>
            <a:r>
              <a:rPr lang="en-US" spc="-5" dirty="0" smtClean="0">
                <a:latin typeface="Times New Roman"/>
                <a:cs typeface="Times New Roman"/>
              </a:rPr>
              <a:t>lines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which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represent</a:t>
            </a:r>
            <a:r>
              <a:rPr lang="en-US" dirty="0" smtClean="0">
                <a:latin typeface="Times New Roman"/>
                <a:cs typeface="Times New Roman"/>
              </a:rPr>
              <a:t> the</a:t>
            </a:r>
            <a:r>
              <a:rPr lang="en-US" spc="-5" dirty="0" smtClean="0">
                <a:latin typeface="Times New Roman"/>
                <a:cs typeface="Times New Roman"/>
              </a:rPr>
              <a:t> bar</a:t>
            </a:r>
            <a:r>
              <a:rPr lang="en-US" dirty="0" smtClean="0">
                <a:latin typeface="Times New Roman"/>
                <a:cs typeface="Times New Roman"/>
              </a:rPr>
              <a:t> code</a:t>
            </a:r>
            <a:r>
              <a:rPr lang="en-US" spc="-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number.</a:t>
            </a:r>
          </a:p>
          <a:p>
            <a:pPr marL="12700" marR="5080" algn="just">
              <a:lnSpc>
                <a:spcPct val="110000"/>
              </a:lnSpc>
            </a:pPr>
            <a:r>
              <a:rPr lang="en-US" spc="-5" dirty="0" smtClean="0">
                <a:latin typeface="Times New Roman"/>
                <a:cs typeface="Times New Roman"/>
              </a:rPr>
              <a:t>The bar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code </a:t>
            </a:r>
            <a:r>
              <a:rPr lang="en-US" dirty="0" smtClean="0">
                <a:latin typeface="Times New Roman"/>
                <a:cs typeface="Times New Roman"/>
              </a:rPr>
              <a:t>is 13 </a:t>
            </a:r>
            <a:r>
              <a:rPr lang="en-US" spc="-5" dirty="0" smtClean="0">
                <a:latin typeface="Times New Roman"/>
                <a:cs typeface="Times New Roman"/>
              </a:rPr>
              <a:t>digits </a:t>
            </a:r>
            <a:r>
              <a:rPr lang="en-US" dirty="0" smtClean="0">
                <a:latin typeface="Times New Roman"/>
                <a:cs typeface="Times New Roman"/>
              </a:rPr>
              <a:t>long </a:t>
            </a:r>
            <a:r>
              <a:rPr lang="en-US" spc="-5" dirty="0" smtClean="0">
                <a:latin typeface="Times New Roman"/>
                <a:cs typeface="Times New Roman"/>
              </a:rPr>
              <a:t>and </a:t>
            </a:r>
            <a:r>
              <a:rPr lang="en-US" dirty="0" smtClean="0">
                <a:latin typeface="Times New Roman"/>
                <a:cs typeface="Times New Roman"/>
              </a:rPr>
              <a:t>it </a:t>
            </a:r>
            <a:r>
              <a:rPr lang="en-US" spc="-5" dirty="0" smtClean="0">
                <a:latin typeface="Times New Roman"/>
                <a:cs typeface="Times New Roman"/>
              </a:rPr>
              <a:t>has</a:t>
            </a:r>
            <a:r>
              <a:rPr lang="en-US" spc="29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four</a:t>
            </a:r>
            <a:r>
              <a:rPr lang="en-US" spc="29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main divisions.</a:t>
            </a:r>
          </a:p>
          <a:p>
            <a:pPr marL="12700" marR="5080" algn="just">
              <a:lnSpc>
                <a:spcPct val="110000"/>
              </a:lnSpc>
            </a:pP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The First </a:t>
            </a:r>
            <a:r>
              <a:rPr lang="en-US" dirty="0" smtClean="0">
                <a:latin typeface="Times New Roman"/>
                <a:cs typeface="Times New Roman"/>
              </a:rPr>
              <a:t>two </a:t>
            </a:r>
            <a:r>
              <a:rPr lang="en-US" spc="-5" dirty="0" smtClean="0">
                <a:latin typeface="Times New Roman"/>
                <a:cs typeface="Times New Roman"/>
              </a:rPr>
              <a:t>digits </a:t>
            </a:r>
            <a:r>
              <a:rPr lang="en-US" dirty="0" smtClean="0">
                <a:latin typeface="Times New Roman"/>
                <a:cs typeface="Times New Roman"/>
              </a:rPr>
              <a:t>of a bar 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code</a:t>
            </a:r>
            <a:r>
              <a:rPr lang="en-US" spc="13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represent</a:t>
            </a:r>
            <a:r>
              <a:rPr lang="en-US" spc="14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the</a:t>
            </a:r>
            <a:r>
              <a:rPr lang="en-US" spc="15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country,</a:t>
            </a:r>
            <a:r>
              <a:rPr lang="en-US" spc="14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the</a:t>
            </a:r>
            <a:r>
              <a:rPr lang="en-US" spc="14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second</a:t>
            </a:r>
            <a:r>
              <a:rPr lang="en-US" spc="14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part</a:t>
            </a:r>
            <a:r>
              <a:rPr lang="en-US" spc="14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represents</a:t>
            </a:r>
            <a:r>
              <a:rPr lang="en-US" spc="14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the</a:t>
            </a:r>
            <a:r>
              <a:rPr lang="en-US" spc="14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manufacturer’s</a:t>
            </a:r>
            <a:r>
              <a:rPr lang="en-US" spc="14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code</a:t>
            </a:r>
            <a:r>
              <a:rPr lang="en-US" spc="14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(five</a:t>
            </a:r>
            <a:r>
              <a:rPr lang="en-US" spc="14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digits) </a:t>
            </a:r>
            <a:r>
              <a:rPr lang="en-US" spc="-29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the</a:t>
            </a:r>
            <a:r>
              <a:rPr lang="en-US" spc="-5" dirty="0" smtClean="0">
                <a:latin typeface="Times New Roman"/>
                <a:cs typeface="Times New Roman"/>
              </a:rPr>
              <a:t> third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part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represents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the</a:t>
            </a:r>
            <a:r>
              <a:rPr lang="en-US" spc="-5" dirty="0" smtClean="0">
                <a:latin typeface="Times New Roman"/>
                <a:cs typeface="Times New Roman"/>
              </a:rPr>
              <a:t> product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code </a:t>
            </a:r>
            <a:r>
              <a:rPr lang="en-US" spc="-5" dirty="0" smtClean="0">
                <a:latin typeface="Times New Roman"/>
                <a:cs typeface="Times New Roman"/>
              </a:rPr>
              <a:t>(five</a:t>
            </a:r>
            <a:r>
              <a:rPr lang="en-US" dirty="0" smtClean="0">
                <a:latin typeface="Times New Roman"/>
                <a:cs typeface="Times New Roman"/>
              </a:rPr>
              <a:t> digits) </a:t>
            </a:r>
            <a:r>
              <a:rPr lang="en-US" spc="-5" dirty="0" smtClean="0">
                <a:latin typeface="Times New Roman"/>
                <a:cs typeface="Times New Roman"/>
              </a:rPr>
              <a:t>and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the </a:t>
            </a:r>
            <a:r>
              <a:rPr lang="en-US" spc="-5" dirty="0" smtClean="0">
                <a:latin typeface="Times New Roman"/>
                <a:cs typeface="Times New Roman"/>
              </a:rPr>
              <a:t>last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digit</a:t>
            </a:r>
            <a:r>
              <a:rPr lang="en-US" dirty="0" smtClean="0">
                <a:latin typeface="Times New Roman"/>
                <a:cs typeface="Times New Roman"/>
              </a:rPr>
              <a:t> is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a</a:t>
            </a:r>
            <a:r>
              <a:rPr lang="en-US" spc="1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check</a:t>
            </a:r>
            <a:r>
              <a:rPr lang="en-US" spc="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digit.</a:t>
            </a: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</p:cSld>
  <p:clrMapOvr>
    <a:masterClrMapping/>
  </p:clrMapOvr>
  <p:transition spd="med">
    <p:comb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838200"/>
            <a:ext cx="7325102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530</Words>
  <Application>Microsoft Office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SGGSJ GOVT.COLLEGE  INPUT DEVICES</vt:lpstr>
      <vt:lpstr>INPUT DEVICES</vt:lpstr>
      <vt:lpstr>KEY BOARD </vt:lpstr>
      <vt:lpstr>MOUSE </vt:lpstr>
      <vt:lpstr>Joystick </vt:lpstr>
      <vt:lpstr>OCR: </vt:lpstr>
      <vt:lpstr>Barcode reader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 DEVICES</dc:title>
  <dc:creator>Dell</dc:creator>
  <cp:lastModifiedBy>BCA</cp:lastModifiedBy>
  <cp:revision>7</cp:revision>
  <dcterms:created xsi:type="dcterms:W3CDTF">2022-03-21T15:53:00Z</dcterms:created>
  <dcterms:modified xsi:type="dcterms:W3CDTF">2022-04-08T09:16:43Z</dcterms:modified>
</cp:coreProperties>
</file>